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1" r:id="rId6"/>
    <p:sldId id="264" r:id="rId7"/>
    <p:sldId id="284" r:id="rId8"/>
    <p:sldId id="323" r:id="rId9"/>
    <p:sldId id="302" r:id="rId10"/>
    <p:sldId id="301" r:id="rId11"/>
    <p:sldId id="287" r:id="rId12"/>
    <p:sldId id="325" r:id="rId13"/>
    <p:sldId id="330" r:id="rId14"/>
    <p:sldId id="298" r:id="rId15"/>
    <p:sldId id="314" r:id="rId16"/>
    <p:sldId id="318" r:id="rId17"/>
    <p:sldId id="319" r:id="rId18"/>
    <p:sldId id="316" r:id="rId19"/>
    <p:sldId id="313" r:id="rId20"/>
    <p:sldId id="317" r:id="rId21"/>
    <p:sldId id="326" r:id="rId22"/>
    <p:sldId id="327" r:id="rId23"/>
    <p:sldId id="328" r:id="rId24"/>
    <p:sldId id="335" r:id="rId25"/>
    <p:sldId id="260" r:id="rId26"/>
    <p:sldId id="265" r:id="rId27"/>
    <p:sldId id="277" r:id="rId28"/>
    <p:sldId id="278" r:id="rId29"/>
    <p:sldId id="263" r:id="rId30"/>
    <p:sldId id="305" r:id="rId31"/>
    <p:sldId id="331" r:id="rId32"/>
    <p:sldId id="332" r:id="rId33"/>
    <p:sldId id="339" r:id="rId34"/>
    <p:sldId id="340" r:id="rId35"/>
    <p:sldId id="342" r:id="rId36"/>
    <p:sldId id="338" r:id="rId37"/>
    <p:sldId id="344" r:id="rId38"/>
    <p:sldId id="347" r:id="rId39"/>
    <p:sldId id="334" r:id="rId40"/>
    <p:sldId id="345" r:id="rId41"/>
    <p:sldId id="306" r:id="rId42"/>
    <p:sldId id="333" r:id="rId43"/>
    <p:sldId id="336" r:id="rId44"/>
    <p:sldId id="346" r:id="rId45"/>
    <p:sldId id="337" r:id="rId46"/>
    <p:sldId id="272" r:id="rId47"/>
    <p:sldId id="271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2" d="100"/>
          <a:sy n="112" d="100"/>
        </p:scale>
        <p:origin x="-154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CF4A17-99B7-204F-8A77-AFFA4C5E32C6}" type="datetimeFigureOut">
              <a:rPr lang="en-US" smtClean="0"/>
              <a:t>21/06/19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FC8262-A5F7-B64C-B404-C6E13BEAD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434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FC8262-A5F7-B64C-B404-C6E13BEADA6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002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1CAF3-A4BF-B44E-88AE-D0755C8241A1}" type="datetimeFigureOut">
              <a:rPr lang="en-US" smtClean="0"/>
              <a:t>21/06/19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AEC35-A202-D842-88EC-9F566D848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090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1CAF3-A4BF-B44E-88AE-D0755C8241A1}" type="datetimeFigureOut">
              <a:rPr lang="en-US" smtClean="0"/>
              <a:t>21/06/19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AEC35-A202-D842-88EC-9F566D848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437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1CAF3-A4BF-B44E-88AE-D0755C8241A1}" type="datetimeFigureOut">
              <a:rPr lang="en-US" smtClean="0"/>
              <a:t>21/06/19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AEC35-A202-D842-88EC-9F566D848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781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1CAF3-A4BF-B44E-88AE-D0755C8241A1}" type="datetimeFigureOut">
              <a:rPr lang="en-US" smtClean="0"/>
              <a:t>21/06/19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AEC35-A202-D842-88EC-9F566D848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413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1CAF3-A4BF-B44E-88AE-D0755C8241A1}" type="datetimeFigureOut">
              <a:rPr lang="en-US" smtClean="0"/>
              <a:t>21/06/19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AEC35-A202-D842-88EC-9F566D848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059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1CAF3-A4BF-B44E-88AE-D0755C8241A1}" type="datetimeFigureOut">
              <a:rPr lang="en-US" smtClean="0"/>
              <a:t>21/06/19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AEC35-A202-D842-88EC-9F566D848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649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1CAF3-A4BF-B44E-88AE-D0755C8241A1}" type="datetimeFigureOut">
              <a:rPr lang="en-US" smtClean="0"/>
              <a:t>21/06/19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AEC35-A202-D842-88EC-9F566D848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11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1CAF3-A4BF-B44E-88AE-D0755C8241A1}" type="datetimeFigureOut">
              <a:rPr lang="en-US" smtClean="0"/>
              <a:t>21/06/19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AEC35-A202-D842-88EC-9F566D848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937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1CAF3-A4BF-B44E-88AE-D0755C8241A1}" type="datetimeFigureOut">
              <a:rPr lang="en-US" smtClean="0"/>
              <a:t>21/06/19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AEC35-A202-D842-88EC-9F566D848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012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1CAF3-A4BF-B44E-88AE-D0755C8241A1}" type="datetimeFigureOut">
              <a:rPr lang="en-US" smtClean="0"/>
              <a:t>21/06/19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AEC35-A202-D842-88EC-9F566D848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163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1CAF3-A4BF-B44E-88AE-D0755C8241A1}" type="datetimeFigureOut">
              <a:rPr lang="en-US" smtClean="0"/>
              <a:t>21/06/19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AEC35-A202-D842-88EC-9F566D848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081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01CAF3-A4BF-B44E-88AE-D0755C8241A1}" type="datetimeFigureOut">
              <a:rPr lang="en-US" smtClean="0"/>
              <a:t>21/06/19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AEC35-A202-D842-88EC-9F566D848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612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Sarah Learns the Ruby Standard Library</a:t>
            </a:r>
            <a:endParaRPr 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/>
              </a:rPr>
              <a:t>Part 1: </a:t>
            </a:r>
            <a:r>
              <a:rPr lang="en-US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/>
              </a:rPr>
              <a:t>FileUtils</a:t>
            </a:r>
            <a:r>
              <a:rPr 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/>
              </a:rPr>
              <a:t> &amp; CSV</a:t>
            </a:r>
            <a:endParaRPr 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16317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Create nested folder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Unix Shell with flags:</a:t>
            </a:r>
          </a:p>
          <a:p>
            <a:pPr marL="0" lvl="1" indent="0">
              <a:buNone/>
            </a:pPr>
            <a:r>
              <a:rPr lang="en-US" dirty="0" smtClean="0"/>
              <a:t>		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/>
              <a:t>p</a:t>
            </a:r>
            <a:r>
              <a:rPr lang="en-US" dirty="0" smtClean="0"/>
              <a:t> ‘folder/</a:t>
            </a:r>
            <a:r>
              <a:rPr lang="en-US" dirty="0" err="1" smtClean="0"/>
              <a:t>nested_folder</a:t>
            </a:r>
            <a:r>
              <a:rPr lang="en-US" dirty="0" smtClean="0"/>
              <a:t>’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 err="1" smtClean="0"/>
              <a:t>FileUtils</a:t>
            </a:r>
            <a:r>
              <a:rPr lang="en-US" dirty="0" smtClean="0"/>
              <a:t> with underscores:</a:t>
            </a:r>
          </a:p>
          <a:p>
            <a:pPr marL="457200" lvl="1" indent="0">
              <a:buNone/>
            </a:pPr>
            <a:r>
              <a:rPr lang="en-US" dirty="0" smtClean="0"/>
              <a:t>	&gt; </a:t>
            </a:r>
            <a:r>
              <a:rPr lang="en-US" dirty="0" err="1" smtClean="0"/>
              <a:t>FileUtils.mkdir_p</a:t>
            </a:r>
            <a:r>
              <a:rPr lang="en-US" dirty="0" smtClean="0"/>
              <a:t> ‘folder/</a:t>
            </a:r>
            <a:r>
              <a:rPr lang="en-US" dirty="0" err="1" smtClean="0"/>
              <a:t>nested_folder</a:t>
            </a:r>
            <a:r>
              <a:rPr lang="en-US" dirty="0" smtClean="0"/>
              <a:t>’ </a:t>
            </a:r>
          </a:p>
        </p:txBody>
      </p:sp>
    </p:spTree>
    <p:extLst>
      <p:ext uri="{BB962C8B-B14F-4D97-AF65-F5344CB8AC3E}">
        <p14:creationId xmlns:p14="http://schemas.microsoft.com/office/powerpoint/2010/main" val="503276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4708" y="173544"/>
            <a:ext cx="7214585" cy="20928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13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Modules</a:t>
            </a:r>
            <a:endParaRPr lang="en-AU" sz="13000" b="1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9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0615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sz="9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Modules</a:t>
            </a:r>
            <a:r>
              <a:rPr lang="en-AU" sz="9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9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60000" endA="900" endPos="58000" dir="5400000" sy="-100000" algn="bl" rotWithShape="0"/>
                </a:effectLst>
              </a:rPr>
              <a:t/>
            </a:r>
            <a:br>
              <a:rPr lang="en-AU" sz="9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9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60000" endA="900" endPos="58000" dir="5400000" sy="-100000" algn="bl" rotWithShape="0"/>
                </a:effectLst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::Verbose</a:t>
            </a:r>
          </a:p>
          <a:p>
            <a:endParaRPr lang="en-US" dirty="0"/>
          </a:p>
          <a:p>
            <a:r>
              <a:rPr lang="en-US" dirty="0" smtClean="0"/>
              <a:t>::</a:t>
            </a:r>
            <a:r>
              <a:rPr lang="en-US" dirty="0" err="1" smtClean="0"/>
              <a:t>NoWrite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::</a:t>
            </a:r>
            <a:r>
              <a:rPr lang="en-US" dirty="0" err="1" smtClean="0"/>
              <a:t>DryRun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486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sz="9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Options</a:t>
            </a:r>
            <a:r>
              <a:rPr lang="en-AU" sz="9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9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60000" endA="900" endPos="58000" dir="5400000" sy="-100000" algn="bl" rotWithShape="0"/>
                </a:effectLst>
              </a:rPr>
              <a:t/>
            </a:r>
            <a:br>
              <a:rPr lang="en-AU" sz="9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9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60000" endA="900" endPos="58000" dir="5400000" sy="-100000" algn="bl" rotWithShape="0"/>
                </a:effectLst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:verbose</a:t>
            </a:r>
          </a:p>
          <a:p>
            <a:endParaRPr lang="en-US" dirty="0"/>
          </a:p>
          <a:p>
            <a:r>
              <a:rPr lang="en-US" dirty="0" smtClean="0"/>
              <a:t>:</a:t>
            </a:r>
            <a:r>
              <a:rPr lang="en-US" dirty="0" err="1" smtClean="0"/>
              <a:t>noop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:preserve</a:t>
            </a:r>
          </a:p>
          <a:p>
            <a:endParaRPr lang="en-US" dirty="0"/>
          </a:p>
          <a:p>
            <a:r>
              <a:rPr lang="en-US" dirty="0" smtClean="0"/>
              <a:t>:force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566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22787" y="1398288"/>
            <a:ext cx="7298430" cy="20928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13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3598658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Permissions (Symbolic Notation)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8971"/>
            <a:ext cx="8229600" cy="5154907"/>
          </a:xfrm>
        </p:spPr>
        <p:txBody>
          <a:bodyPr>
            <a:normAutofit/>
          </a:bodyPr>
          <a:lstStyle/>
          <a:p>
            <a:r>
              <a:rPr lang="en-US" dirty="0" smtClean="0"/>
              <a:t>Actor</a:t>
            </a:r>
          </a:p>
          <a:p>
            <a:pPr marL="457200" lvl="1" indent="0">
              <a:buNone/>
            </a:pPr>
            <a:r>
              <a:rPr lang="en-US" dirty="0" smtClean="0"/>
              <a:t>u	user</a:t>
            </a:r>
          </a:p>
          <a:p>
            <a:pPr marL="457200" lvl="1" indent="0">
              <a:buNone/>
            </a:pPr>
            <a:r>
              <a:rPr lang="en-US" dirty="0" smtClean="0"/>
              <a:t>g	group</a:t>
            </a:r>
          </a:p>
          <a:p>
            <a:pPr marL="457200" lvl="1" indent="0">
              <a:buNone/>
            </a:pPr>
            <a:r>
              <a:rPr lang="en-US" dirty="0" smtClean="0"/>
              <a:t>o	other</a:t>
            </a:r>
          </a:p>
          <a:p>
            <a:pPr marL="457200" lvl="1" indent="0">
              <a:buNone/>
            </a:pPr>
            <a:r>
              <a:rPr lang="en-US" dirty="0" smtClean="0"/>
              <a:t>a	all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71095" y="638454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51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Permissions (Symbolic Notation)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Operation</a:t>
            </a:r>
          </a:p>
          <a:p>
            <a:pPr marL="457200" lvl="1" indent="0">
              <a:buNone/>
            </a:pPr>
            <a:r>
              <a:rPr lang="en-US" dirty="0"/>
              <a:t>+ 	add </a:t>
            </a:r>
          </a:p>
          <a:p>
            <a:pPr marL="457200" lvl="1" indent="0">
              <a:buNone/>
            </a:pPr>
            <a:r>
              <a:rPr lang="en-US" dirty="0"/>
              <a:t>-  	subtract</a:t>
            </a:r>
          </a:p>
          <a:p>
            <a:pPr marL="457200" lvl="1" indent="0">
              <a:buNone/>
            </a:pPr>
            <a:r>
              <a:rPr lang="en-US" dirty="0"/>
              <a:t>=	assign absolute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123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Permissions (Symbolic Notation)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Permission Type</a:t>
            </a:r>
          </a:p>
          <a:p>
            <a:pPr marL="457200" lvl="1" indent="0">
              <a:buNone/>
            </a:pPr>
            <a:r>
              <a:rPr lang="en-US" dirty="0"/>
              <a:t>r	read</a:t>
            </a:r>
          </a:p>
          <a:p>
            <a:pPr marL="457200" lvl="1" indent="0">
              <a:buNone/>
            </a:pPr>
            <a:r>
              <a:rPr lang="en-US" dirty="0"/>
              <a:t>w	write</a:t>
            </a:r>
          </a:p>
          <a:p>
            <a:pPr marL="457200" lvl="1" indent="0">
              <a:buNone/>
            </a:pPr>
            <a:r>
              <a:rPr lang="en-US" dirty="0"/>
              <a:t>x	execute</a:t>
            </a:r>
          </a:p>
          <a:p>
            <a:pPr marL="457200" lvl="1" indent="0">
              <a:buNone/>
            </a:pPr>
            <a:r>
              <a:rPr lang="en-US" dirty="0"/>
              <a:t>X	special </a:t>
            </a:r>
            <a:r>
              <a:rPr lang="en-US" dirty="0" smtClean="0"/>
              <a:t>execute</a:t>
            </a:r>
          </a:p>
          <a:p>
            <a:pPr marL="457200" lvl="1" indent="0">
              <a:buNone/>
            </a:pPr>
            <a:r>
              <a:rPr lang="en-US" dirty="0" smtClean="0"/>
              <a:t>s	</a:t>
            </a:r>
            <a:r>
              <a:rPr lang="en-US" dirty="0" err="1" smtClean="0"/>
              <a:t>setgid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055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Permissions (Symbolic Notation)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04420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 err="1" smtClean="0"/>
              <a:t>u+x,go+rx</a:t>
            </a:r>
            <a:r>
              <a:rPr lang="en-US" sz="7200" dirty="0" smtClean="0"/>
              <a:t> </a:t>
            </a:r>
            <a:endParaRPr lang="en-US" sz="7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88" y="4313642"/>
            <a:ext cx="32766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333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Permissions (Octal Notation)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 0 - no access to the file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1 </a:t>
            </a:r>
            <a:r>
              <a:rPr lang="en-US" dirty="0"/>
              <a:t>- execute only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2 </a:t>
            </a:r>
            <a:r>
              <a:rPr lang="en-US" dirty="0"/>
              <a:t>- write only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3 </a:t>
            </a:r>
            <a:r>
              <a:rPr lang="en-US" dirty="0"/>
              <a:t>- write and execute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4 </a:t>
            </a:r>
            <a:r>
              <a:rPr lang="en-US" dirty="0"/>
              <a:t>- read only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5 </a:t>
            </a:r>
            <a:r>
              <a:rPr lang="en-US" dirty="0"/>
              <a:t>- read and execute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6 </a:t>
            </a:r>
            <a:r>
              <a:rPr lang="en-US" dirty="0"/>
              <a:t>- read and write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7 </a:t>
            </a:r>
            <a:r>
              <a:rPr lang="en-US" dirty="0"/>
              <a:t>- read, write and execute (full permissions)</a:t>
            </a:r>
          </a:p>
        </p:txBody>
      </p:sp>
    </p:spTree>
    <p:extLst>
      <p:ext uri="{BB962C8B-B14F-4D97-AF65-F5344CB8AC3E}">
        <p14:creationId xmlns:p14="http://schemas.microsoft.com/office/powerpoint/2010/main" val="1737917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ndard library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0"/>
            <a:ext cx="9144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73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Permissions </a:t>
            </a:r>
            <a:r>
              <a:rPr lang="en-US" dirty="0" smtClean="0"/>
              <a:t>(Octal Notation</a:t>
            </a:r>
            <a:r>
              <a:rPr lang="en-US" dirty="0"/>
              <a:t>)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06688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 smtClean="0"/>
              <a:t>0755</a:t>
            </a:r>
            <a:endParaRPr lang="en-US" sz="7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88" y="4313642"/>
            <a:ext cx="32766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219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sz="9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Methods</a:t>
            </a:r>
            <a:br>
              <a:rPr lang="en-AU" sz="9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</a:t>
            </a:r>
            <a:r>
              <a:rPr lang="en-US" dirty="0" err="1" smtClean="0"/>
              <a:t>cp</a:t>
            </a:r>
            <a:endParaRPr lang="en-US" dirty="0" smtClean="0"/>
          </a:p>
          <a:p>
            <a:r>
              <a:rPr lang="en-US" dirty="0" smtClean="0"/>
              <a:t>#mv</a:t>
            </a:r>
          </a:p>
          <a:p>
            <a:r>
              <a:rPr lang="en-US" dirty="0" smtClean="0"/>
              <a:t>#</a:t>
            </a:r>
            <a:r>
              <a:rPr lang="en-US" dirty="0" err="1" smtClean="0"/>
              <a:t>rm</a:t>
            </a:r>
            <a:endParaRPr lang="en-US" dirty="0" smtClean="0"/>
          </a:p>
          <a:p>
            <a:r>
              <a:rPr lang="en-US" dirty="0" smtClean="0"/>
              <a:t>#touch</a:t>
            </a:r>
          </a:p>
          <a:p>
            <a:r>
              <a:rPr lang="en-US" dirty="0" smtClean="0"/>
              <a:t>#</a:t>
            </a:r>
            <a:r>
              <a:rPr lang="en-US" dirty="0" err="1" smtClean="0"/>
              <a:t>mkdir</a:t>
            </a:r>
            <a:endParaRPr lang="en-US" dirty="0" smtClean="0"/>
          </a:p>
          <a:p>
            <a:r>
              <a:rPr lang="en-US" dirty="0" smtClean="0"/>
              <a:t>#</a:t>
            </a:r>
            <a:r>
              <a:rPr lang="en-US" dirty="0" err="1" smtClean="0"/>
              <a:t>chmod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58475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8412" y="1398288"/>
            <a:ext cx="8867181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100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LOW_Methods</a:t>
            </a:r>
            <a:endParaRPr lang="en-AU" sz="100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1311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sz="9600" b="1" cap="all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LOW_Methods</a:t>
            </a:r>
            <a:endParaRPr lang="en-AU" sz="96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42468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#cd</a:t>
            </a:r>
            <a:endParaRPr lang="en-US" dirty="0"/>
          </a:p>
          <a:p>
            <a:r>
              <a:rPr lang="en-US" dirty="0" smtClean="0"/>
              <a:t>#</a:t>
            </a:r>
            <a:r>
              <a:rPr lang="en-US" dirty="0" err="1" smtClean="0"/>
              <a:t>copy_file</a:t>
            </a:r>
            <a:endParaRPr lang="en-US" dirty="0"/>
          </a:p>
          <a:p>
            <a:r>
              <a:rPr lang="en-US" dirty="0" smtClean="0"/>
              <a:t>#</a:t>
            </a:r>
            <a:r>
              <a:rPr lang="en-US" dirty="0" err="1" smtClean="0"/>
              <a:t>copy_stream</a:t>
            </a:r>
            <a:endParaRPr lang="en-US" dirty="0"/>
          </a:p>
          <a:p>
            <a:r>
              <a:rPr lang="en-US" dirty="0" smtClean="0"/>
              <a:t>#</a:t>
            </a:r>
            <a:r>
              <a:rPr lang="en-US" dirty="0" err="1" smtClean="0"/>
              <a:t>compare_file</a:t>
            </a:r>
            <a:endParaRPr lang="en-US" dirty="0"/>
          </a:p>
          <a:p>
            <a:r>
              <a:rPr lang="en-US" dirty="0" smtClean="0"/>
              <a:t>#</a:t>
            </a:r>
            <a:r>
              <a:rPr lang="en-US" dirty="0" err="1" smtClean="0"/>
              <a:t>compare_stream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14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FileUtils</a:t>
            </a:r>
            <a:r>
              <a:rPr lang="en-US" dirty="0" smtClean="0"/>
              <a:t>: What have we covered?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modules</a:t>
            </a:r>
          </a:p>
          <a:p>
            <a:r>
              <a:rPr lang="en-US" dirty="0" smtClean="0"/>
              <a:t>options</a:t>
            </a:r>
          </a:p>
          <a:p>
            <a:r>
              <a:rPr lang="en-US" dirty="0" smtClean="0"/>
              <a:t>methods</a:t>
            </a:r>
          </a:p>
          <a:p>
            <a:r>
              <a:rPr lang="en-US" dirty="0" smtClean="0"/>
              <a:t>UNIX flags</a:t>
            </a:r>
          </a:p>
          <a:p>
            <a:r>
              <a:rPr lang="en-US" dirty="0"/>
              <a:t>p</a:t>
            </a:r>
            <a:r>
              <a:rPr lang="en-US" dirty="0" smtClean="0"/>
              <a:t>ermissions</a:t>
            </a:r>
          </a:p>
          <a:p>
            <a:r>
              <a:rPr lang="en-US" dirty="0" smtClean="0"/>
              <a:t>scoping</a:t>
            </a:r>
          </a:p>
          <a:p>
            <a:r>
              <a:rPr lang="en-US" dirty="0"/>
              <a:t>streaming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002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0190328_23235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6" t="7" r="21254" b="-9"/>
          <a:stretch/>
        </p:blipFill>
        <p:spPr>
          <a:xfrm rot="5400000">
            <a:off x="2393550" y="905326"/>
            <a:ext cx="4356000" cy="51444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056814" y="3115936"/>
            <a:ext cx="1516896" cy="881869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58398" y="390373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274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14863" y="0"/>
            <a:ext cx="6314273" cy="47089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30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CSV</a:t>
            </a:r>
            <a:endParaRPr lang="en-AU" sz="30000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9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19796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sv_1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852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362I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50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sz="9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CSV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Converting</a:t>
            </a:r>
          </a:p>
          <a:p>
            <a:endParaRPr lang="en-US" dirty="0" smtClean="0"/>
          </a:p>
          <a:p>
            <a:r>
              <a:rPr lang="en-US" dirty="0" smtClean="0"/>
              <a:t>Reading</a:t>
            </a:r>
          </a:p>
          <a:p>
            <a:endParaRPr lang="en-US" dirty="0" smtClean="0"/>
          </a:p>
          <a:p>
            <a:r>
              <a:rPr lang="en-US" dirty="0" smtClean="0"/>
              <a:t>Writing</a:t>
            </a:r>
          </a:p>
          <a:p>
            <a:endParaRPr lang="en-US" dirty="0"/>
          </a:p>
          <a:p>
            <a:r>
              <a:rPr lang="en-US" dirty="0" smtClean="0"/>
              <a:t>Modifying</a:t>
            </a:r>
          </a:p>
          <a:p>
            <a:endParaRPr lang="en-US" dirty="0" smtClean="0"/>
          </a:p>
          <a:p>
            <a:r>
              <a:rPr lang="en-US" dirty="0" smtClean="0"/>
              <a:t>Streaming</a:t>
            </a:r>
          </a:p>
        </p:txBody>
      </p:sp>
    </p:spTree>
    <p:extLst>
      <p:ext uri="{BB962C8B-B14F-4D97-AF65-F5344CB8AC3E}">
        <p14:creationId xmlns:p14="http://schemas.microsoft.com/office/powerpoint/2010/main" val="37661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90328_23235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6" t="7" r="21254" b="-9"/>
          <a:stretch/>
        </p:blipFill>
        <p:spPr>
          <a:xfrm rot="5400000">
            <a:off x="2393550" y="917084"/>
            <a:ext cx="4356000" cy="514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94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8526" y="1398288"/>
            <a:ext cx="874695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12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Converting</a:t>
            </a:r>
            <a:endParaRPr lang="en-AU" sz="12000" b="1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9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71828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sz="9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Converting</a:t>
            </a:r>
            <a:r>
              <a:rPr lang="en-AU" sz="9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9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60000" endA="900" endPos="58000" dir="5400000" sy="-100000" algn="bl" rotWithShape="0"/>
                </a:effectLst>
              </a:rPr>
              <a:t/>
            </a:r>
            <a:br>
              <a:rPr lang="en-AU" sz="9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9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60000" endA="900" endPos="58000" dir="5400000" sy="-100000" algn="bl" rotWithShape="0"/>
                </a:effectLst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6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#</a:t>
            </a:r>
            <a:r>
              <a:rPr lang="en-AU" sz="6000" b="1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generate_line</a:t>
            </a:r>
            <a:endParaRPr lang="en-US" sz="6000" dirty="0" smtClean="0"/>
          </a:p>
          <a:p>
            <a:endParaRPr lang="en-US" b="1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r>
              <a:rPr lang="en-US" dirty="0"/>
              <a:t>Single Row</a:t>
            </a:r>
          </a:p>
          <a:p>
            <a:r>
              <a:rPr lang="en-US" dirty="0" err="1"/>
              <a:t>Array#to_csv</a:t>
            </a:r>
            <a:endParaRPr lang="en-US" dirty="0"/>
          </a:p>
          <a:p>
            <a:r>
              <a:rPr lang="en-US" dirty="0"/>
              <a:t>Input: Array of values</a:t>
            </a:r>
          </a:p>
          <a:p>
            <a:r>
              <a:rPr lang="en-US" dirty="0"/>
              <a:t>Output: String of </a:t>
            </a:r>
            <a:r>
              <a:rPr lang="en-US" dirty="0" err="1"/>
              <a:t>csv</a:t>
            </a:r>
            <a:endParaRPr lang="en-US" dirty="0"/>
          </a:p>
          <a:p>
            <a:endParaRPr lang="en-AU" b="1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25508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sz="9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Converting</a:t>
            </a:r>
            <a:r>
              <a:rPr lang="en-AU" sz="9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9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60000" endA="900" endPos="58000" dir="5400000" sy="-100000" algn="bl" rotWithShape="0"/>
                </a:effectLst>
              </a:rPr>
              <a:t/>
            </a:r>
            <a:br>
              <a:rPr lang="en-AU" sz="9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9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60000" endA="900" endPos="58000" dir="5400000" sy="-100000" algn="bl" rotWithShape="0"/>
                </a:effectLst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6000" b="1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#</a:t>
            </a:r>
            <a:r>
              <a:rPr lang="en-AU" sz="6000" b="1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parse_line</a:t>
            </a:r>
            <a:endParaRPr lang="en-US" b="1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endParaRPr lang="en-US" dirty="0" smtClean="0"/>
          </a:p>
          <a:p>
            <a:r>
              <a:rPr lang="en-US" dirty="0"/>
              <a:t>Single Row</a:t>
            </a:r>
          </a:p>
          <a:p>
            <a:r>
              <a:rPr lang="en-US" dirty="0" err="1"/>
              <a:t>String#parse_csv</a:t>
            </a:r>
            <a:endParaRPr lang="en-US" dirty="0"/>
          </a:p>
          <a:p>
            <a:r>
              <a:rPr lang="en-US" dirty="0"/>
              <a:t>Input: String of </a:t>
            </a:r>
            <a:r>
              <a:rPr lang="en-US" dirty="0" err="1"/>
              <a:t>csv</a:t>
            </a:r>
            <a:endParaRPr lang="en-US" dirty="0"/>
          </a:p>
          <a:p>
            <a:r>
              <a:rPr lang="en-US" dirty="0"/>
              <a:t>Output: Array of values</a:t>
            </a:r>
          </a:p>
          <a:p>
            <a:endParaRPr lang="en-AU" b="1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7539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83818" y="1398288"/>
            <a:ext cx="7376388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12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Creating/</a:t>
            </a:r>
          </a:p>
          <a:p>
            <a:pPr algn="ctr"/>
            <a:r>
              <a:rPr lang="en-AU" sz="12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editing</a:t>
            </a:r>
            <a:endParaRPr lang="en-AU" sz="12000" b="1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9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79580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1013"/>
            <a:ext cx="8229600" cy="1143000"/>
          </a:xfrm>
        </p:spPr>
        <p:txBody>
          <a:bodyPr>
            <a:noAutofit/>
          </a:bodyPr>
          <a:lstStyle/>
          <a:p>
            <a:r>
              <a:rPr lang="en-AU" sz="7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Creating</a:t>
            </a:r>
            <a:r>
              <a:rPr lang="en-AU" sz="7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/</a:t>
            </a:r>
            <a:r>
              <a:rPr lang="en-AU" sz="7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editing</a:t>
            </a:r>
            <a:r>
              <a:rPr lang="en-AU" sz="7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9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60000" endA="900" endPos="58000" dir="5400000" sy="-100000" algn="bl" rotWithShape="0"/>
                </a:effectLst>
              </a:rPr>
              <a:t/>
            </a:r>
            <a:br>
              <a:rPr lang="en-AU" sz="7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9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60000" endA="900" endPos="58000" dir="5400000" sy="-100000" algn="bl" rotWithShape="0"/>
                </a:effectLst>
              </a:rPr>
            </a:br>
            <a:endParaRPr lang="en-US" sz="7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Modes</a:t>
            </a:r>
          </a:p>
          <a:p>
            <a:pPr marL="457200" lvl="1" indent="0">
              <a:buNone/>
            </a:pPr>
            <a:r>
              <a:rPr lang="en-US" sz="2400" dirty="0" smtClean="0"/>
              <a:t>r</a:t>
            </a:r>
            <a:r>
              <a:rPr lang="en-US" sz="2400" dirty="0"/>
              <a:t>	Read-only, starts at beginning of file (</a:t>
            </a:r>
            <a:r>
              <a:rPr lang="en-US" sz="2400" dirty="0" smtClean="0"/>
              <a:t>default)</a:t>
            </a:r>
          </a:p>
          <a:p>
            <a:pPr marL="457200" lvl="1" indent="0">
              <a:buNone/>
            </a:pPr>
            <a:r>
              <a:rPr lang="en-US" sz="2400" dirty="0" smtClean="0"/>
              <a:t>r+	</a:t>
            </a:r>
            <a:r>
              <a:rPr lang="en-US" sz="2400" dirty="0"/>
              <a:t>Read-write, starts at beginning of file</a:t>
            </a:r>
            <a:r>
              <a:rPr lang="en-US" sz="2400" dirty="0" smtClean="0"/>
              <a:t>.</a:t>
            </a:r>
          </a:p>
          <a:p>
            <a:pPr marL="457200" lvl="1" indent="0">
              <a:buNone/>
            </a:pPr>
            <a:r>
              <a:rPr lang="en-US" sz="2400" dirty="0" smtClean="0"/>
              <a:t>w	</a:t>
            </a:r>
            <a:r>
              <a:rPr lang="en-US" sz="2400" dirty="0"/>
              <a:t>Write-only, </a:t>
            </a:r>
            <a:r>
              <a:rPr lang="en-US" sz="2400" dirty="0" smtClean="0"/>
              <a:t>overwrites existing/creates </a:t>
            </a:r>
            <a:r>
              <a:rPr lang="en-US" sz="2400" dirty="0"/>
              <a:t>a new </a:t>
            </a:r>
            <a:r>
              <a:rPr lang="en-US" sz="2400" dirty="0" smtClean="0"/>
              <a:t>file.</a:t>
            </a:r>
          </a:p>
          <a:p>
            <a:pPr marL="457200" lvl="1" indent="0">
              <a:buNone/>
            </a:pPr>
            <a:r>
              <a:rPr lang="en-US" sz="2400" dirty="0" smtClean="0"/>
              <a:t>w+	</a:t>
            </a:r>
            <a:r>
              <a:rPr lang="en-US" sz="2400" dirty="0"/>
              <a:t>Read-write, </a:t>
            </a:r>
            <a:r>
              <a:rPr lang="en-US" sz="2400" dirty="0" smtClean="0"/>
              <a:t>overwrites existing/creates </a:t>
            </a:r>
            <a:r>
              <a:rPr lang="en-US" sz="2400" dirty="0"/>
              <a:t>a new </a:t>
            </a:r>
            <a:r>
              <a:rPr lang="en-US" sz="2400" dirty="0" smtClean="0"/>
              <a:t>file</a:t>
            </a:r>
          </a:p>
          <a:p>
            <a:pPr marL="457200" lvl="1" indent="0">
              <a:buNone/>
            </a:pPr>
            <a:r>
              <a:rPr lang="en-US" sz="2400" dirty="0" smtClean="0"/>
              <a:t>a	</a:t>
            </a:r>
            <a:r>
              <a:rPr lang="en-US" sz="2400" dirty="0"/>
              <a:t>Write-only, </a:t>
            </a:r>
            <a:r>
              <a:rPr lang="en-US" sz="2400" dirty="0" smtClean="0"/>
              <a:t>appends existing/creates </a:t>
            </a:r>
            <a:r>
              <a:rPr lang="en-US" sz="2400" dirty="0"/>
              <a:t>a new </a:t>
            </a:r>
            <a:r>
              <a:rPr lang="en-US" sz="2400" dirty="0" smtClean="0"/>
              <a:t>file</a:t>
            </a:r>
          </a:p>
          <a:p>
            <a:pPr marL="457200" lvl="1" indent="0">
              <a:buNone/>
            </a:pPr>
            <a:r>
              <a:rPr lang="en-US" sz="2400" dirty="0" smtClean="0"/>
              <a:t>a+	</a:t>
            </a:r>
            <a:r>
              <a:rPr lang="en-US" sz="2400" dirty="0"/>
              <a:t>Read-write, </a:t>
            </a:r>
            <a:r>
              <a:rPr lang="en-US" sz="2400" dirty="0" smtClean="0"/>
              <a:t>appends existing/creates a </a:t>
            </a:r>
            <a:r>
              <a:rPr lang="en-US" sz="2400" dirty="0"/>
              <a:t>new </a:t>
            </a:r>
            <a:r>
              <a:rPr lang="en-US" sz="2400" dirty="0" smtClean="0"/>
              <a:t>file</a:t>
            </a:r>
            <a:endParaRPr lang="en-US" sz="2400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70685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1013"/>
            <a:ext cx="8229600" cy="1143000"/>
          </a:xfrm>
        </p:spPr>
        <p:txBody>
          <a:bodyPr>
            <a:noAutofit/>
          </a:bodyPr>
          <a:lstStyle/>
          <a:p>
            <a:r>
              <a:rPr lang="en-AU" sz="7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Creating</a:t>
            </a:r>
            <a:r>
              <a:rPr lang="en-AU" sz="7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/</a:t>
            </a:r>
            <a:r>
              <a:rPr lang="en-AU" sz="7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editing</a:t>
            </a:r>
            <a:r>
              <a:rPr lang="en-AU" sz="7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9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60000" endA="900" endPos="58000" dir="5400000" sy="-100000" algn="bl" rotWithShape="0"/>
                </a:effectLst>
              </a:rPr>
              <a:t/>
            </a:r>
            <a:br>
              <a:rPr lang="en-AU" sz="7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9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60000" endA="900" endPos="58000" dir="5400000" sy="-100000" algn="bl" rotWithShape="0"/>
                </a:effectLst>
              </a:rPr>
            </a:br>
            <a:endParaRPr lang="en-US" sz="7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#open 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err="1" smtClean="0"/>
              <a:t>write_headers</a:t>
            </a:r>
            <a:r>
              <a:rPr lang="en-US" dirty="0" smtClean="0"/>
              <a:t>: true 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headers: [‘Album’, ‘Title’]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err="1" smtClean="0"/>
              <a:t>col_sep</a:t>
            </a:r>
            <a:r>
              <a:rPr lang="en-US" dirty="0" smtClean="0"/>
              <a:t>: </a:t>
            </a:r>
            <a:r>
              <a:rPr lang="en-US" dirty="0" smtClean="0"/>
              <a:t>‘|’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err="1" smtClean="0"/>
              <a:t>row_sep</a:t>
            </a:r>
            <a:r>
              <a:rPr lang="en-US" dirty="0" smtClean="0"/>
              <a:t>: nil</a:t>
            </a:r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90721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1013"/>
            <a:ext cx="8229600" cy="1143000"/>
          </a:xfrm>
        </p:spPr>
        <p:txBody>
          <a:bodyPr>
            <a:noAutofit/>
          </a:bodyPr>
          <a:lstStyle/>
          <a:p>
            <a:r>
              <a:rPr lang="en-AU" sz="7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Creating</a:t>
            </a:r>
            <a:r>
              <a:rPr lang="en-AU" sz="7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/</a:t>
            </a:r>
            <a:r>
              <a:rPr lang="en-AU" sz="7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editing</a:t>
            </a:r>
            <a:r>
              <a:rPr lang="en-AU" sz="7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9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60000" endA="900" endPos="58000" dir="5400000" sy="-100000" algn="bl" rotWithShape="0"/>
                </a:effectLst>
              </a:rPr>
              <a:t/>
            </a:r>
            <a:br>
              <a:rPr lang="en-AU" sz="7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9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60000" endA="900" endPos="58000" dir="5400000" sy="-100000" algn="bl" rotWithShape="0"/>
                </a:effectLst>
              </a:rPr>
            </a:br>
            <a:endParaRPr lang="en-US" sz="7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#filter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err="1" smtClean="0"/>
              <a:t>input_file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err="1" smtClean="0"/>
              <a:t>output_file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headers</a:t>
            </a:r>
            <a:r>
              <a:rPr lang="en-US" dirty="0" smtClean="0"/>
              <a:t>: </a:t>
            </a:r>
            <a:r>
              <a:rPr lang="en-US" dirty="0" smtClean="0"/>
              <a:t>true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err="1" smtClean="0"/>
              <a:t>header_converters</a:t>
            </a:r>
            <a:r>
              <a:rPr lang="en-US" dirty="0" smtClean="0"/>
              <a:t>: :</a:t>
            </a:r>
            <a:r>
              <a:rPr lang="en-US" dirty="0" smtClean="0"/>
              <a:t>symbol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07441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1013"/>
            <a:ext cx="8229600" cy="1143000"/>
          </a:xfrm>
        </p:spPr>
        <p:txBody>
          <a:bodyPr>
            <a:noAutofit/>
          </a:bodyPr>
          <a:lstStyle/>
          <a:p>
            <a:r>
              <a:rPr lang="en-AU" sz="7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Creating</a:t>
            </a:r>
            <a:r>
              <a:rPr lang="en-AU" sz="7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/</a:t>
            </a:r>
            <a:r>
              <a:rPr lang="en-AU" sz="7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editing</a:t>
            </a:r>
            <a:r>
              <a:rPr lang="en-AU" sz="7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9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60000" endA="900" endPos="58000" dir="5400000" sy="-100000" algn="bl" rotWithShape="0"/>
                </a:effectLst>
              </a:rPr>
              <a:t/>
            </a:r>
            <a:br>
              <a:rPr lang="en-AU" sz="7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9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60000" endA="900" endPos="58000" dir="5400000" sy="-100000" algn="bl" rotWithShape="0"/>
                </a:effectLst>
              </a:rPr>
            </a:br>
            <a:endParaRPr lang="en-US" sz="7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#read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headers</a:t>
            </a:r>
            <a:r>
              <a:rPr lang="en-US" dirty="0" smtClean="0"/>
              <a:t>: </a:t>
            </a:r>
            <a:r>
              <a:rPr lang="en-US" dirty="0" smtClean="0"/>
              <a:t>true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err="1" smtClean="0"/>
              <a:t>header_converters</a:t>
            </a:r>
            <a:r>
              <a:rPr lang="en-US" dirty="0" smtClean="0"/>
              <a:t>: :</a:t>
            </a:r>
            <a:r>
              <a:rPr lang="en-US" dirty="0" smtClean="0"/>
              <a:t>symbol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err="1" smtClean="0"/>
              <a:t>skip_blanks</a:t>
            </a:r>
            <a:r>
              <a:rPr lang="en-US" dirty="0" smtClean="0"/>
              <a:t>: </a:t>
            </a:r>
            <a:r>
              <a:rPr lang="en-US" dirty="0" smtClean="0"/>
              <a:t>true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24116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umblr_inline_mtxd2eSrv21qersu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0"/>
            <a:ext cx="508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980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4413" y="1398288"/>
            <a:ext cx="833518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12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processing</a:t>
            </a:r>
            <a:endParaRPr lang="en-AU" sz="12000" b="1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9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7530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90328_23235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6" t="7" r="21254" b="-9"/>
          <a:stretch/>
        </p:blipFill>
        <p:spPr>
          <a:xfrm rot="5400000">
            <a:off x="2393550" y="917084"/>
            <a:ext cx="4356000" cy="51444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151875" y="1763738"/>
            <a:ext cx="1516896" cy="881869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142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4413" y="1398288"/>
            <a:ext cx="833518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12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processing</a:t>
            </a:r>
            <a:endParaRPr lang="en-AU" sz="12000" b="1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9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58699" y="4448591"/>
            <a:ext cx="6559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(</a:t>
            </a:r>
            <a:r>
              <a:rPr lang="en-US" sz="7200" dirty="0" err="1" smtClean="0"/>
              <a:t>Dalibor</a:t>
            </a:r>
            <a:r>
              <a:rPr lang="en-US" sz="7200" dirty="0" smtClean="0"/>
              <a:t> </a:t>
            </a:r>
            <a:r>
              <a:rPr lang="en-US" sz="7200" dirty="0" err="1" smtClean="0"/>
              <a:t>Nasevic</a:t>
            </a:r>
            <a:r>
              <a:rPr lang="en-US" sz="7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61060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90328_23235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6" t="7" r="21254" b="-9"/>
          <a:stretch/>
        </p:blipFill>
        <p:spPr>
          <a:xfrm rot="5400000">
            <a:off x="2393550" y="917084"/>
            <a:ext cx="4356000" cy="51444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131185" y="4090882"/>
            <a:ext cx="2515998" cy="527855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04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sz="9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processing</a:t>
            </a:r>
            <a:r>
              <a:rPr lang="en-AU" sz="9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9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60000" endA="900" endPos="58000" dir="5400000" sy="-100000" algn="bl" rotWithShape="0"/>
                </a:effectLst>
              </a:rPr>
              <a:t/>
            </a:r>
            <a:br>
              <a:rPr lang="en-AU" sz="9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9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60000" endA="900" endPos="58000" dir="5400000" sy="-100000" algn="bl" rotWithShape="0"/>
                </a:effectLst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#read</a:t>
            </a:r>
          </a:p>
          <a:p>
            <a:r>
              <a:rPr lang="en-US" dirty="0" smtClean="0"/>
              <a:t>#parse</a:t>
            </a:r>
          </a:p>
          <a:p>
            <a:r>
              <a:rPr lang="en-US" dirty="0" smtClean="0"/>
              <a:t>#new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Wrapping an IO object</a:t>
            </a:r>
          </a:p>
          <a:p>
            <a:r>
              <a:rPr lang="en-US" dirty="0" err="1" smtClean="0"/>
              <a:t>File.open</a:t>
            </a:r>
            <a:r>
              <a:rPr lang="en-US" dirty="0" smtClean="0"/>
              <a:t>(‘file’) </a:t>
            </a:r>
            <a:r>
              <a:rPr lang="en-US" dirty="0"/>
              <a:t>{ |file| </a:t>
            </a:r>
            <a:r>
              <a:rPr lang="en-US" dirty="0" err="1"/>
              <a:t>CSV.new</a:t>
            </a:r>
            <a:r>
              <a:rPr lang="en-US" dirty="0"/>
              <a:t>(file) </a:t>
            </a:r>
            <a:r>
              <a:rPr lang="en-US" dirty="0" smtClean="0"/>
              <a:t>}</a:t>
            </a:r>
          </a:p>
          <a:p>
            <a:r>
              <a:rPr lang="en-US" dirty="0"/>
              <a:t>#</a:t>
            </a:r>
            <a:r>
              <a:rPr lang="en-US" dirty="0" err="1"/>
              <a:t>foreach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892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5505" y="1398288"/>
            <a:ext cx="797300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12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Streaming</a:t>
            </a:r>
            <a:endParaRPr lang="en-AU" sz="12000" b="1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9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64870" y="4071140"/>
            <a:ext cx="60600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With Rack/Rails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874461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5505" y="1398288"/>
            <a:ext cx="797300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12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Streaming</a:t>
            </a:r>
            <a:endParaRPr lang="en-AU" sz="12000" b="1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9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38077" y="4127841"/>
            <a:ext cx="65740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(Bernardo Farah)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168004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sz="9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streaming</a:t>
            </a:r>
            <a:r>
              <a:rPr lang="en-AU" sz="9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9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60000" endA="900" endPos="58000" dir="5400000" sy="-100000" algn="bl" rotWithShape="0"/>
                </a:effectLst>
              </a:rPr>
              <a:t/>
            </a:r>
            <a:br>
              <a:rPr lang="en-AU" sz="9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9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60000" endA="900" endPos="58000" dir="5400000" sy="-100000" algn="bl" rotWithShape="0"/>
                </a:effectLst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 Headers</a:t>
            </a:r>
          </a:p>
          <a:p>
            <a:r>
              <a:rPr lang="en-US" dirty="0" smtClean="0"/>
              <a:t>Streaming Headers</a:t>
            </a:r>
          </a:p>
          <a:p>
            <a:r>
              <a:rPr lang="en-US" dirty="0" err="1" smtClean="0"/>
              <a:t>response.body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Enumerable responding to .each()</a:t>
            </a:r>
          </a:p>
          <a:p>
            <a:r>
              <a:rPr lang="en-US" dirty="0" err="1" smtClean="0"/>
              <a:t>ActiveModel#for_each</a:t>
            </a:r>
            <a:endParaRPr lang="en-US" dirty="0" smtClean="0"/>
          </a:p>
          <a:p>
            <a:pPr lvl="1"/>
            <a:r>
              <a:rPr lang="en-US" dirty="0" smtClean="0"/>
              <a:t>Enumerable to fetch data in batches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521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CSV: What have we covered?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Converting</a:t>
            </a:r>
          </a:p>
          <a:p>
            <a:endParaRPr lang="en-US" dirty="0" smtClean="0"/>
          </a:p>
          <a:p>
            <a:r>
              <a:rPr lang="en-US" dirty="0" smtClean="0"/>
              <a:t>Reading</a:t>
            </a:r>
          </a:p>
          <a:p>
            <a:endParaRPr lang="en-US" dirty="0" smtClean="0"/>
          </a:p>
          <a:p>
            <a:r>
              <a:rPr lang="en-US" dirty="0" smtClean="0"/>
              <a:t>Writing </a:t>
            </a:r>
          </a:p>
          <a:p>
            <a:endParaRPr lang="en-US" dirty="0"/>
          </a:p>
          <a:p>
            <a:r>
              <a:rPr lang="en-US" dirty="0" smtClean="0"/>
              <a:t>Processing</a:t>
            </a:r>
          </a:p>
          <a:p>
            <a:endParaRPr lang="en-US" dirty="0" smtClean="0"/>
          </a:p>
          <a:p>
            <a:r>
              <a:rPr lang="en-US" dirty="0" smtClean="0"/>
              <a:t>Streaming</a:t>
            </a:r>
          </a:p>
        </p:txBody>
      </p:sp>
    </p:spTree>
    <p:extLst>
      <p:ext uri="{BB962C8B-B14F-4D97-AF65-F5344CB8AC3E}">
        <p14:creationId xmlns:p14="http://schemas.microsoft.com/office/powerpoint/2010/main" val="1056340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68" y="1600200"/>
            <a:ext cx="8884732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Ruby </a:t>
            </a:r>
            <a:r>
              <a:rPr lang="en-US" sz="2000" dirty="0"/>
              <a:t>Docs:</a:t>
            </a:r>
          </a:p>
          <a:p>
            <a:pPr marL="0" indent="0">
              <a:buNone/>
            </a:pPr>
            <a:r>
              <a:rPr lang="en-US" sz="2000" dirty="0" smtClean="0"/>
              <a:t>	https</a:t>
            </a:r>
            <a:r>
              <a:rPr lang="en-US" sz="2000" dirty="0"/>
              <a:t>://ruby-</a:t>
            </a:r>
            <a:r>
              <a:rPr lang="en-US" sz="2000" dirty="0" err="1"/>
              <a:t>doc.org</a:t>
            </a:r>
            <a:r>
              <a:rPr lang="en-US" sz="2000" dirty="0"/>
              <a:t>/stdlib-2.6.3/</a:t>
            </a:r>
            <a:r>
              <a:rPr lang="en-US" sz="2000" dirty="0" err="1"/>
              <a:t>libdoc</a:t>
            </a:r>
            <a:r>
              <a:rPr lang="en-US" sz="2000" dirty="0"/>
              <a:t>/</a:t>
            </a:r>
            <a:r>
              <a:rPr lang="en-US" sz="2000" dirty="0" err="1"/>
              <a:t>csv</a:t>
            </a:r>
            <a:r>
              <a:rPr lang="en-US" sz="2000" dirty="0"/>
              <a:t>/</a:t>
            </a:r>
            <a:r>
              <a:rPr lang="en-US" sz="2000" dirty="0" err="1"/>
              <a:t>rdoc</a:t>
            </a:r>
            <a:r>
              <a:rPr lang="en-US" sz="2000" dirty="0"/>
              <a:t>/</a:t>
            </a:r>
            <a:r>
              <a:rPr lang="en-US" sz="2000" dirty="0" err="1"/>
              <a:t>CSV.html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	https</a:t>
            </a:r>
            <a:r>
              <a:rPr lang="en-US" sz="2000" dirty="0"/>
              <a:t>://ruby-</a:t>
            </a:r>
            <a:r>
              <a:rPr lang="en-US" sz="2000" dirty="0" err="1"/>
              <a:t>doc.org</a:t>
            </a:r>
            <a:r>
              <a:rPr lang="en-US" sz="2000" dirty="0"/>
              <a:t>/stdlib-2.6.3/</a:t>
            </a:r>
            <a:r>
              <a:rPr lang="en-US" sz="2000" dirty="0" err="1"/>
              <a:t>libdoc</a:t>
            </a:r>
            <a:r>
              <a:rPr lang="en-US" sz="2000" dirty="0"/>
              <a:t>/</a:t>
            </a:r>
            <a:r>
              <a:rPr lang="en-US" sz="2000" dirty="0" err="1"/>
              <a:t>fileutils</a:t>
            </a:r>
            <a:r>
              <a:rPr lang="en-US" sz="2000" dirty="0"/>
              <a:t>/</a:t>
            </a:r>
            <a:r>
              <a:rPr lang="en-US" sz="2000" dirty="0" err="1"/>
              <a:t>rdoc</a:t>
            </a:r>
            <a:r>
              <a:rPr lang="en-US" sz="2000" dirty="0"/>
              <a:t>/</a:t>
            </a:r>
            <a:r>
              <a:rPr lang="en-US" sz="2000" dirty="0" err="1"/>
              <a:t>FileUtils.html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 smtClean="0"/>
              <a:t>Tim Robertson 2014-07-23: </a:t>
            </a:r>
            <a:r>
              <a:rPr lang="en-US" sz="2000" dirty="0" err="1" smtClean="0"/>
              <a:t>Omniref</a:t>
            </a:r>
            <a:r>
              <a:rPr lang="en-US" sz="2000" dirty="0" smtClean="0"/>
              <a:t> </a:t>
            </a:r>
            <a:r>
              <a:rPr lang="en-US" sz="2000" dirty="0" err="1"/>
              <a:t>Blogpost</a:t>
            </a:r>
            <a:r>
              <a:rPr lang="en-US" sz="2000" dirty="0"/>
              <a:t>: </a:t>
            </a:r>
          </a:p>
          <a:p>
            <a:pPr marL="0" indent="0">
              <a:buNone/>
            </a:pPr>
            <a:r>
              <a:rPr lang="en-US" sz="2000" dirty="0" smtClean="0"/>
              <a:t>	http</a:t>
            </a:r>
            <a:r>
              <a:rPr lang="en-US" sz="2000" dirty="0"/>
              <a:t>://500errors.com/</a:t>
            </a:r>
            <a:r>
              <a:rPr lang="en-US" sz="2000" dirty="0" err="1"/>
              <a:t>omniref</a:t>
            </a:r>
            <a:r>
              <a:rPr lang="en-US" sz="2000" dirty="0"/>
              <a:t>/2014-07-24-whats-the-most-used-ruby-library.html</a:t>
            </a:r>
          </a:p>
          <a:p>
            <a:endParaRPr lang="en-US" sz="2000" dirty="0"/>
          </a:p>
          <a:p>
            <a:r>
              <a:rPr lang="en-US" sz="2000" dirty="0" err="1" smtClean="0"/>
              <a:t>Dalibor</a:t>
            </a:r>
            <a:r>
              <a:rPr lang="en-US" sz="2000" dirty="0" smtClean="0"/>
              <a:t> </a:t>
            </a:r>
            <a:r>
              <a:rPr lang="en-US" sz="2000" dirty="0" err="1"/>
              <a:t>Nasevic</a:t>
            </a:r>
            <a:r>
              <a:rPr lang="en-US" sz="2000" dirty="0"/>
              <a:t> </a:t>
            </a:r>
            <a:r>
              <a:rPr lang="en-US" sz="2000" dirty="0" smtClean="0"/>
              <a:t>2016-03-29: Processing CSV </a:t>
            </a:r>
            <a:r>
              <a:rPr lang="en-US" sz="2000" dirty="0" err="1" smtClean="0"/>
              <a:t>Blogpost</a:t>
            </a:r>
            <a:r>
              <a:rPr lang="en-US" sz="2000" dirty="0"/>
              <a:t>:</a:t>
            </a:r>
          </a:p>
          <a:p>
            <a:pPr marL="0" indent="0">
              <a:buNone/>
            </a:pPr>
            <a:r>
              <a:rPr lang="en-US" sz="2000" dirty="0" smtClean="0"/>
              <a:t>	https</a:t>
            </a:r>
            <a:r>
              <a:rPr lang="en-US" sz="2000" dirty="0"/>
              <a:t>://</a:t>
            </a:r>
            <a:r>
              <a:rPr lang="en-US" sz="2000" dirty="0" err="1"/>
              <a:t>dalibornasevic.com</a:t>
            </a:r>
            <a:r>
              <a:rPr lang="en-US" sz="2000" dirty="0"/>
              <a:t>/posts/68-processing-large-csv-files-with-ruby</a:t>
            </a:r>
          </a:p>
          <a:p>
            <a:endParaRPr lang="en-US" sz="2000" dirty="0"/>
          </a:p>
          <a:p>
            <a:r>
              <a:rPr lang="en-US" sz="2000" dirty="0" smtClean="0"/>
              <a:t>Bernardo </a:t>
            </a:r>
            <a:r>
              <a:rPr lang="en-US" sz="2000" dirty="0"/>
              <a:t>Farah </a:t>
            </a:r>
            <a:r>
              <a:rPr lang="en-US" sz="2000" dirty="0" smtClean="0"/>
              <a:t>2017-06-28: Streaming CSV </a:t>
            </a:r>
            <a:r>
              <a:rPr lang="en-US" sz="2000" dirty="0" err="1" smtClean="0"/>
              <a:t>Blogpost</a:t>
            </a:r>
            <a:r>
              <a:rPr lang="en-US" sz="2000" dirty="0" smtClean="0"/>
              <a:t> </a:t>
            </a:r>
            <a:r>
              <a:rPr lang="en-US" sz="2000" dirty="0"/>
              <a:t>and Source Code:</a:t>
            </a:r>
          </a:p>
          <a:p>
            <a:pPr marL="0" indent="0">
              <a:buNone/>
            </a:pPr>
            <a:r>
              <a:rPr lang="en-US" sz="2000" dirty="0" smtClean="0"/>
              <a:t>	https</a:t>
            </a:r>
            <a:r>
              <a:rPr lang="en-US" sz="2000" dirty="0"/>
              <a:t>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berfarah</a:t>
            </a:r>
            <a:r>
              <a:rPr lang="en-US" sz="2000" dirty="0"/>
              <a:t>/rails-streaming-example</a:t>
            </a:r>
          </a:p>
          <a:p>
            <a:pPr marL="0" indent="0">
              <a:buNone/>
            </a:pPr>
            <a:r>
              <a:rPr lang="en-US" sz="2000" dirty="0" smtClean="0"/>
              <a:t>	https</a:t>
            </a:r>
            <a:r>
              <a:rPr lang="en-US" sz="2000" dirty="0"/>
              <a:t>://</a:t>
            </a:r>
            <a:r>
              <a:rPr lang="en-US" sz="2000" dirty="0" err="1"/>
              <a:t>www.bernardo.me</a:t>
            </a:r>
            <a:r>
              <a:rPr lang="en-US" sz="2000" dirty="0"/>
              <a:t>/blog/2017/06/28/streaming-</a:t>
            </a:r>
            <a:r>
              <a:rPr lang="en-US" sz="2000" dirty="0" err="1"/>
              <a:t>csv</a:t>
            </a:r>
            <a:r>
              <a:rPr lang="en-US" sz="2000" dirty="0"/>
              <a:t>-with-rails/</a:t>
            </a:r>
            <a:endParaRPr lang="en-US" sz="2000" dirty="0" smtClean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82662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0"/>
            <a:ext cx="6792373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688173" y="3295356"/>
            <a:ext cx="823122" cy="340988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633027" y="1447734"/>
            <a:ext cx="823122" cy="340988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855456" y="2071934"/>
            <a:ext cx="823122" cy="340988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628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74991" y="26121"/>
            <a:ext cx="9293981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180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FileUtils</a:t>
            </a:r>
            <a:endParaRPr lang="en-AU" sz="18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9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967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iphy (1)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27200"/>
            <a:ext cx="60960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28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sz="9600" b="1" cap="all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FileUtils</a:t>
            </a:r>
            <a:r>
              <a:rPr lang="en-AU" sz="9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9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60000" endA="900" endPos="58000" dir="5400000" sy="-100000" algn="bl" rotWithShape="0"/>
                </a:effectLst>
              </a:rPr>
              <a:t/>
            </a:r>
            <a:br>
              <a:rPr lang="en-AU" sz="9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9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60000" endA="900" endPos="58000" dir="5400000" sy="-100000" algn="bl" rotWithShape="0"/>
                </a:effectLst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Mimics UNIX commands / flags</a:t>
            </a:r>
          </a:p>
          <a:p>
            <a:endParaRPr lang="en-US" dirty="0" smtClean="0"/>
          </a:p>
          <a:p>
            <a:r>
              <a:rPr lang="en-US" dirty="0" smtClean="0"/>
              <a:t>Modules</a:t>
            </a:r>
          </a:p>
          <a:p>
            <a:endParaRPr lang="en-US" dirty="0" smtClean="0"/>
          </a:p>
          <a:p>
            <a:r>
              <a:rPr lang="en-US" dirty="0" smtClean="0"/>
              <a:t>Options</a:t>
            </a:r>
          </a:p>
          <a:p>
            <a:endParaRPr lang="en-US" dirty="0" smtClean="0"/>
          </a:p>
          <a:p>
            <a:r>
              <a:rPr lang="en-US" dirty="0" smtClean="0"/>
              <a:t>Methods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65924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Recursive Forced Deletion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Unix Shell with flags:</a:t>
            </a:r>
          </a:p>
          <a:p>
            <a:pPr marL="0" lvl="1" indent="0">
              <a:buNone/>
            </a:pPr>
            <a:r>
              <a:rPr lang="en-US" dirty="0" smtClean="0"/>
              <a:t>		$ </a:t>
            </a:r>
            <a:r>
              <a:rPr lang="en-US" dirty="0" err="1"/>
              <a:t>rm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 err="1" smtClean="0"/>
              <a:t>rf</a:t>
            </a:r>
            <a:r>
              <a:rPr lang="en-US" dirty="0" smtClean="0"/>
              <a:t> ‘folder’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 err="1" smtClean="0"/>
              <a:t>FileUtils</a:t>
            </a:r>
            <a:r>
              <a:rPr lang="en-US" dirty="0" smtClean="0"/>
              <a:t> with underscores:</a:t>
            </a:r>
          </a:p>
          <a:p>
            <a:pPr marL="457200" lvl="1" indent="0">
              <a:buNone/>
            </a:pPr>
            <a:r>
              <a:rPr lang="en-US" dirty="0" smtClean="0"/>
              <a:t>	&gt; </a:t>
            </a:r>
            <a:r>
              <a:rPr lang="en-US" dirty="0" err="1" smtClean="0"/>
              <a:t>FileUtils.rm_rf</a:t>
            </a:r>
            <a:r>
              <a:rPr lang="en-US" dirty="0"/>
              <a:t> </a:t>
            </a:r>
            <a:r>
              <a:rPr lang="en-US" dirty="0" smtClean="0"/>
              <a:t>‘folder’ </a:t>
            </a:r>
          </a:p>
        </p:txBody>
      </p:sp>
    </p:spTree>
    <p:extLst>
      <p:ext uri="{BB962C8B-B14F-4D97-AF65-F5344CB8AC3E}">
        <p14:creationId xmlns:p14="http://schemas.microsoft.com/office/powerpoint/2010/main" val="3269909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2896</TotalTime>
  <Words>391</Words>
  <Application>Microsoft Macintosh PowerPoint</Application>
  <PresentationFormat>On-screen Show (4:3)</PresentationFormat>
  <Paragraphs>207</Paragraphs>
  <Slides>47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Sarah Learns the Ruby Standard Library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FileUtils </vt:lpstr>
      <vt:lpstr>Recursive Forced Deletion</vt:lpstr>
      <vt:lpstr>Create nested folder structure</vt:lpstr>
      <vt:lpstr>PowerPoint Presentation</vt:lpstr>
      <vt:lpstr>Modules </vt:lpstr>
      <vt:lpstr>Options </vt:lpstr>
      <vt:lpstr>PowerPoint Presentation</vt:lpstr>
      <vt:lpstr>Permissions (Symbolic Notation)</vt:lpstr>
      <vt:lpstr>Permissions (Symbolic Notation)</vt:lpstr>
      <vt:lpstr>Permissions (Symbolic Notation)</vt:lpstr>
      <vt:lpstr>Permissions (Symbolic Notation)</vt:lpstr>
      <vt:lpstr>Permissions (Octal Notation)</vt:lpstr>
      <vt:lpstr>Permissions (Octal Notation)</vt:lpstr>
      <vt:lpstr>Methods </vt:lpstr>
      <vt:lpstr>PowerPoint Presentation</vt:lpstr>
      <vt:lpstr>LOW_Methods</vt:lpstr>
      <vt:lpstr>FileUtils: What have we covered?</vt:lpstr>
      <vt:lpstr>PowerPoint Presentation</vt:lpstr>
      <vt:lpstr>PowerPoint Presentation</vt:lpstr>
      <vt:lpstr>PowerPoint Presentation</vt:lpstr>
      <vt:lpstr>PowerPoint Presentation</vt:lpstr>
      <vt:lpstr>CSV</vt:lpstr>
      <vt:lpstr>PowerPoint Presentation</vt:lpstr>
      <vt:lpstr>Converting </vt:lpstr>
      <vt:lpstr>Converting </vt:lpstr>
      <vt:lpstr>PowerPoint Presentation</vt:lpstr>
      <vt:lpstr>Creating/editing </vt:lpstr>
      <vt:lpstr>Creating/editing </vt:lpstr>
      <vt:lpstr>Creating/editing </vt:lpstr>
      <vt:lpstr>Creating/editing </vt:lpstr>
      <vt:lpstr>PowerPoint Presentation</vt:lpstr>
      <vt:lpstr>PowerPoint Presentation</vt:lpstr>
      <vt:lpstr>PowerPoint Presentation</vt:lpstr>
      <vt:lpstr>PowerPoint Presentation</vt:lpstr>
      <vt:lpstr>processing </vt:lpstr>
      <vt:lpstr>PowerPoint Presentation</vt:lpstr>
      <vt:lpstr>PowerPoint Presentation</vt:lpstr>
      <vt:lpstr>streaming </vt:lpstr>
      <vt:lpstr>CSV: What have we covered?</vt:lpstr>
      <vt:lpstr>Sources</vt:lpstr>
    </vt:vector>
  </TitlesOfParts>
  <Company>Trineo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Sarah Learns the Standard Library</dc:title>
  <dc:creator>Sarah Hay</dc:creator>
  <cp:lastModifiedBy>Sarah Hay</cp:lastModifiedBy>
  <cp:revision>83</cp:revision>
  <dcterms:created xsi:type="dcterms:W3CDTF">2019-06-12T23:28:06Z</dcterms:created>
  <dcterms:modified xsi:type="dcterms:W3CDTF">2019-06-20T21:46:40Z</dcterms:modified>
</cp:coreProperties>
</file>